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9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lson Marcondes Ribas" initials="AMR" lastIdx="1" clrIdx="0">
    <p:extLst>
      <p:ext uri="{19B8F6BF-5375-455C-9EA6-DF929625EA0E}">
        <p15:presenceInfo xmlns:p15="http://schemas.microsoft.com/office/powerpoint/2012/main" userId="S-1-5-21-1260315303-892213837-254690512-23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6792137211383"/>
          <c:y val="0"/>
          <c:w val="0.81643547175053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98-4DDC-867B-546533009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8-4DDC-867B-546533009B74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98-4DDC-867B-546533009B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6035968"/>
        <c:axId val="106036352"/>
      </c:barChart>
      <c:catAx>
        <c:axId val="10603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036352"/>
        <c:crosses val="autoZero"/>
        <c:auto val="1"/>
        <c:lblAlgn val="ctr"/>
        <c:lblOffset val="100"/>
        <c:noMultiLvlLbl val="0"/>
      </c:catAx>
      <c:valAx>
        <c:axId val="10603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60359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1139066844367"/>
          <c:y val="4.4642857142857144E-2"/>
          <c:w val="0.81054124395954386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7-46EE-9A7B-9080D1FD3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E7-46EE-9A7B-9080D1FD3D3C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E7-46EE-9A7B-9080D1FD3D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8806976"/>
        <c:axId val="138807368"/>
      </c:barChart>
      <c:catAx>
        <c:axId val="13880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7368"/>
        <c:crosses val="autoZero"/>
        <c:auto val="1"/>
        <c:lblAlgn val="ctr"/>
        <c:lblOffset val="100"/>
        <c:noMultiLvlLbl val="0"/>
      </c:catAx>
      <c:valAx>
        <c:axId val="138807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69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16640438280124"/>
          <c:y val="0.13525674819347039"/>
          <c:w val="0.81643547175053"/>
          <c:h val="0.502775840044399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01-45DB-81D1-FE853AA0D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01-45DB-81D1-FE853AA0D8A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01-45DB-81D1-FE853AA0D8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8808152"/>
        <c:axId val="138808544"/>
      </c:barChart>
      <c:catAx>
        <c:axId val="13880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8544"/>
        <c:crosses val="autoZero"/>
        <c:auto val="1"/>
        <c:lblAlgn val="ctr"/>
        <c:lblOffset val="100"/>
        <c:noMultiLvlLbl val="0"/>
      </c:catAx>
      <c:valAx>
        <c:axId val="13880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81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33108727058116"/>
          <c:y val="4.4642857142857144E-2"/>
          <c:w val="0.81054124395954386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80-42B8-9A02-F34FF14F8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80-42B8-9A02-F34FF14F855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80-42B8-9A02-F34FF14F85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8809328"/>
        <c:axId val="138809720"/>
      </c:barChart>
      <c:catAx>
        <c:axId val="13880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9720"/>
        <c:crosses val="autoZero"/>
        <c:auto val="1"/>
        <c:lblAlgn val="ctr"/>
        <c:lblOffset val="100"/>
        <c:noMultiLvlLbl val="0"/>
      </c:catAx>
      <c:valAx>
        <c:axId val="138809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093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49738539481605"/>
          <c:y val="2.1524231991675039E-2"/>
          <c:w val="0.63926906300230624"/>
          <c:h val="0.841747368413123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/>
              </a:solidFill>
              <a:ln>
                <a:solidFill>
                  <a:schemeClr val="bg2">
                    <a:lumMod val="9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Plan1!$A$2:$A$15</c:f>
              <c:strCache>
                <c:ptCount val="14"/>
                <c:pt idx="0">
                  <c:v>TOTAL GERAL</c:v>
                </c:pt>
                <c:pt idx="1">
                  <c:v>Obrigações Tributáveis e contributivas</c:v>
                </c:pt>
                <c:pt idx="2">
                  <c:v>Auxílio Alimentação</c:v>
                </c:pt>
                <c:pt idx="3">
                  <c:v>Outros Serviços de Terceiros - Pessoa Jurídica</c:v>
                </c:pt>
                <c:pt idx="4">
                  <c:v>Outros Serviços de Terceiros - Pessoa Física</c:v>
                </c:pt>
                <c:pt idx="5">
                  <c:v>Serviços de Consultoria</c:v>
                </c:pt>
                <c:pt idx="6">
                  <c:v>Passagens e Despesas com Locomoção</c:v>
                </c:pt>
                <c:pt idx="7">
                  <c:v>Material de Consumo</c:v>
                </c:pt>
                <c:pt idx="8">
                  <c:v>Ressarcimento de Despesas de Pessoal Requisitado</c:v>
                </c:pt>
                <c:pt idx="9">
                  <c:v>Auxílio Transporte</c:v>
                </c:pt>
                <c:pt idx="10">
                  <c:v>Obrigações Patronais</c:v>
                </c:pt>
                <c:pt idx="11">
                  <c:v>Vencimentos e Vantagens Fixas - Pessoal Civil</c:v>
                </c:pt>
                <c:pt idx="12">
                  <c:v>Outros Benefícios Assistenciais</c:v>
                </c:pt>
                <c:pt idx="13">
                  <c:v>Despesas de Capital</c:v>
                </c:pt>
              </c:strCache>
            </c:strRef>
          </c:cat>
          <c:val>
            <c:numRef>
              <c:f>Plan1!$B$2:$B$15</c:f>
              <c:numCache>
                <c:formatCode>0</c:formatCode>
                <c:ptCount val="14"/>
                <c:pt idx="0" formatCode="0%">
                  <c:v>0.4</c:v>
                </c:pt>
                <c:pt idx="1">
                  <c:v>12</c:v>
                </c:pt>
                <c:pt idx="2">
                  <c:v>100</c:v>
                </c:pt>
                <c:pt idx="3">
                  <c:v>62</c:v>
                </c:pt>
                <c:pt idx="4">
                  <c:v>12</c:v>
                </c:pt>
                <c:pt idx="5">
                  <c:v>1</c:v>
                </c:pt>
                <c:pt idx="6">
                  <c:v>4</c:v>
                </c:pt>
                <c:pt idx="7">
                  <c:v>15</c:v>
                </c:pt>
                <c:pt idx="8">
                  <c:v>10</c:v>
                </c:pt>
                <c:pt idx="9">
                  <c:v>12</c:v>
                </c:pt>
                <c:pt idx="10">
                  <c:v>6</c:v>
                </c:pt>
                <c:pt idx="11">
                  <c:v>15</c:v>
                </c:pt>
                <c:pt idx="12">
                  <c:v>89</c:v>
                </c:pt>
                <c:pt idx="13" formatCode="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5-4E4B-A1F3-5A145EC42BC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Plan1!$A$2:$A$15</c:f>
              <c:strCache>
                <c:ptCount val="14"/>
                <c:pt idx="0">
                  <c:v>TOTAL GERAL</c:v>
                </c:pt>
                <c:pt idx="1">
                  <c:v>Obrigações Tributáveis e contributivas</c:v>
                </c:pt>
                <c:pt idx="2">
                  <c:v>Auxílio Alimentação</c:v>
                </c:pt>
                <c:pt idx="3">
                  <c:v>Outros Serviços de Terceiros - Pessoa Jurídica</c:v>
                </c:pt>
                <c:pt idx="4">
                  <c:v>Outros Serviços de Terceiros - Pessoa Física</c:v>
                </c:pt>
                <c:pt idx="5">
                  <c:v>Serviços de Consultoria</c:v>
                </c:pt>
                <c:pt idx="6">
                  <c:v>Passagens e Despesas com Locomoção</c:v>
                </c:pt>
                <c:pt idx="7">
                  <c:v>Material de Consumo</c:v>
                </c:pt>
                <c:pt idx="8">
                  <c:v>Ressarcimento de Despesas de Pessoal Requisitado</c:v>
                </c:pt>
                <c:pt idx="9">
                  <c:v>Auxílio Transporte</c:v>
                </c:pt>
                <c:pt idx="10">
                  <c:v>Obrigações Patronais</c:v>
                </c:pt>
                <c:pt idx="11">
                  <c:v>Vencimentos e Vantagens Fixas - Pessoal Civil</c:v>
                </c:pt>
                <c:pt idx="12">
                  <c:v>Outros Benefícios Assistenciais</c:v>
                </c:pt>
                <c:pt idx="13">
                  <c:v>Despesas de Capital</c:v>
                </c:pt>
              </c:strCache>
            </c:strRef>
          </c:cat>
          <c:val>
            <c:numRef>
              <c:f>Plan1!$C$2:$C$15</c:f>
              <c:numCache>
                <c:formatCode>0</c:formatCode>
                <c:ptCount val="14"/>
                <c:pt idx="0" formatCode="0%">
                  <c:v>0.6</c:v>
                </c:pt>
                <c:pt idx="1">
                  <c:v>88</c:v>
                </c:pt>
                <c:pt idx="2">
                  <c:v>0</c:v>
                </c:pt>
                <c:pt idx="3">
                  <c:v>38</c:v>
                </c:pt>
                <c:pt idx="4">
                  <c:v>88</c:v>
                </c:pt>
                <c:pt idx="5">
                  <c:v>99</c:v>
                </c:pt>
                <c:pt idx="6">
                  <c:v>96</c:v>
                </c:pt>
                <c:pt idx="7">
                  <c:v>85</c:v>
                </c:pt>
                <c:pt idx="8">
                  <c:v>90</c:v>
                </c:pt>
                <c:pt idx="9">
                  <c:v>88</c:v>
                </c:pt>
                <c:pt idx="10">
                  <c:v>94</c:v>
                </c:pt>
                <c:pt idx="11">
                  <c:v>85</c:v>
                </c:pt>
                <c:pt idx="12">
                  <c:v>11</c:v>
                </c:pt>
                <c:pt idx="13" formatCode="0%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45-4E4B-A1F3-5A145EC42BC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Plan1!$A$2:$A$15</c:f>
              <c:strCache>
                <c:ptCount val="14"/>
                <c:pt idx="0">
                  <c:v>TOTAL GERAL</c:v>
                </c:pt>
                <c:pt idx="1">
                  <c:v>Obrigações Tributáveis e contributivas</c:v>
                </c:pt>
                <c:pt idx="2">
                  <c:v>Auxílio Alimentação</c:v>
                </c:pt>
                <c:pt idx="3">
                  <c:v>Outros Serviços de Terceiros - Pessoa Jurídica</c:v>
                </c:pt>
                <c:pt idx="4">
                  <c:v>Outros Serviços de Terceiros - Pessoa Física</c:v>
                </c:pt>
                <c:pt idx="5">
                  <c:v>Serviços de Consultoria</c:v>
                </c:pt>
                <c:pt idx="6">
                  <c:v>Passagens e Despesas com Locomoção</c:v>
                </c:pt>
                <c:pt idx="7">
                  <c:v>Material de Consumo</c:v>
                </c:pt>
                <c:pt idx="8">
                  <c:v>Ressarcimento de Despesas de Pessoal Requisitado</c:v>
                </c:pt>
                <c:pt idx="9">
                  <c:v>Auxílio Transporte</c:v>
                </c:pt>
                <c:pt idx="10">
                  <c:v>Obrigações Patronais</c:v>
                </c:pt>
                <c:pt idx="11">
                  <c:v>Vencimentos e Vantagens Fixas - Pessoal Civil</c:v>
                </c:pt>
                <c:pt idx="12">
                  <c:v>Outros Benefícios Assistenciais</c:v>
                </c:pt>
                <c:pt idx="13">
                  <c:v>Despesas de Capital</c:v>
                </c:pt>
              </c:strCache>
            </c:strRef>
          </c:cat>
          <c:val>
            <c:numRef>
              <c:f>Plan1!$D$2:$D$15</c:f>
              <c:numCache>
                <c:formatCode>General</c:formatCode>
                <c:ptCount val="14"/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45-4E4B-A1F3-5A145EC42B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407264"/>
        <c:axId val="105407656"/>
      </c:barChart>
      <c:catAx>
        <c:axId val="10540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07656"/>
        <c:crosses val="autoZero"/>
        <c:auto val="1"/>
        <c:lblAlgn val="ctr"/>
        <c:lblOffset val="100"/>
        <c:noMultiLvlLbl val="0"/>
      </c:catAx>
      <c:valAx>
        <c:axId val="105407656"/>
        <c:scaling>
          <c:orientation val="minMax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072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6214916309997"/>
          <c:y val="4.0922619047619048E-2"/>
          <c:w val="0.81054124395954386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89-4806-AD3E-144BEE50F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9-4806-AD3E-144BEE50FC79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9-4806-AD3E-144BEE50FC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5401880"/>
        <c:axId val="105402264"/>
      </c:barChart>
      <c:catAx>
        <c:axId val="10540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02264"/>
        <c:crosses val="autoZero"/>
        <c:auto val="1"/>
        <c:lblAlgn val="ctr"/>
        <c:lblOffset val="100"/>
        <c:noMultiLvlLbl val="0"/>
      </c:catAx>
      <c:valAx>
        <c:axId val="105402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54018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78184576523745"/>
          <c:y val="3.3482142857142856E-2"/>
          <c:w val="0.81054124395954386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FE-4A39-A1A4-1BBEEF62B2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E-4A39-A1A4-1BBEEF62B27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FE-4A39-A1A4-1BBEEF62B2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89664"/>
        <c:axId val="7290056"/>
      </c:barChart>
      <c:catAx>
        <c:axId val="728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0056"/>
        <c:crosses val="autoZero"/>
        <c:auto val="1"/>
        <c:lblAlgn val="ctr"/>
        <c:lblOffset val="100"/>
        <c:noMultiLvlLbl val="0"/>
      </c:catAx>
      <c:valAx>
        <c:axId val="7290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896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679213721138"/>
          <c:y val="0"/>
          <c:w val="0.81643547175053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C5-4771-A71F-119BCEA56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5-4771-A71F-119BCEA56524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C5-4771-A71F-119BCEA565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90840"/>
        <c:axId val="108578616"/>
      </c:barChart>
      <c:catAx>
        <c:axId val="7290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8578616"/>
        <c:crosses val="autoZero"/>
        <c:auto val="1"/>
        <c:lblAlgn val="ctr"/>
        <c:lblOffset val="100"/>
        <c:noMultiLvlLbl val="0"/>
      </c:catAx>
      <c:valAx>
        <c:axId val="10857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08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6792137211383"/>
          <c:y val="0"/>
          <c:w val="0.81643547175053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54-4DA2-818D-B6775DEFE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54-4DA2-818D-B6775DEFE0C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54-4DA2-818D-B6775DEFE0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071688"/>
        <c:axId val="137072080"/>
      </c:barChart>
      <c:catAx>
        <c:axId val="13707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2080"/>
        <c:crosses val="autoZero"/>
        <c:auto val="1"/>
        <c:lblAlgn val="ctr"/>
        <c:lblOffset val="100"/>
        <c:noMultiLvlLbl val="0"/>
      </c:catAx>
      <c:valAx>
        <c:axId val="13707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16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DF-465C-8F2A-BF680A7463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F-465C-8F2A-BF680A7463F9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DF-465C-8F2A-BF680A7463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072864"/>
        <c:axId val="137073256"/>
      </c:barChart>
      <c:catAx>
        <c:axId val="13707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3256"/>
        <c:crosses val="autoZero"/>
        <c:auto val="1"/>
        <c:lblAlgn val="ctr"/>
        <c:lblOffset val="100"/>
        <c:noMultiLvlLbl val="0"/>
      </c:catAx>
      <c:valAx>
        <c:axId val="137073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28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B3-498D-9944-4327FD91C0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3-498D-9944-4327FD91C03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DESPESAS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3-498D-9944-4327FD91C0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074040"/>
        <c:axId val="137074432"/>
      </c:barChart>
      <c:catAx>
        <c:axId val="13707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4432"/>
        <c:crosses val="autoZero"/>
        <c:auto val="1"/>
        <c:lblAlgn val="ctr"/>
        <c:lblOffset val="100"/>
        <c:noMultiLvlLbl val="0"/>
      </c:catAx>
      <c:valAx>
        <c:axId val="13707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40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8761797425128"/>
          <c:y val="0"/>
          <c:w val="0.81643547175053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C7-4E09-B75F-75273691E3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7-4E09-B75F-75273691E38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C7-4E09-B75F-75273691E3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075216"/>
        <c:axId val="137510320"/>
      </c:barChart>
      <c:catAx>
        <c:axId val="13707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510320"/>
        <c:crosses val="autoZero"/>
        <c:auto val="1"/>
        <c:lblAlgn val="ctr"/>
        <c:lblOffset val="100"/>
        <c:noMultiLvlLbl val="0"/>
      </c:catAx>
      <c:valAx>
        <c:axId val="13751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752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6792137211383"/>
          <c:y val="0"/>
          <c:w val="0.81643547175053"/>
          <c:h val="0.753829208848893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90151698931257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CB-4AD5-9F04-DA864688CF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CB-4AD5-9F04-DA864688CFF9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A REALIZAR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RECEITAS</c:v>
                </c:pt>
              </c:strCache>
            </c:strRef>
          </c:cat>
          <c:val>
            <c:numRef>
              <c:f>Plan1!$C$2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CB-4AD5-9F04-DA864688CF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7511888"/>
        <c:axId val="137511496"/>
      </c:barChart>
      <c:catAx>
        <c:axId val="13751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511496"/>
        <c:crosses val="autoZero"/>
        <c:auto val="1"/>
        <c:lblAlgn val="ctr"/>
        <c:lblOffset val="100"/>
        <c:noMultiLvlLbl val="0"/>
      </c:catAx>
      <c:valAx>
        <c:axId val="137511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5118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474A6-F0B4-4A4F-AC55-B65551330F2B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52EA3-8889-4E00-B66B-86455741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93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77319-BFF0-4859-B80D-B8FAD5BB2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6789"/>
            <a:ext cx="543814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F4D31-5906-4C6B-93E8-912C5B668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9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3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64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68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61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74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8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20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8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9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0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8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90D7-5882-4567-AFA8-035190210E3F}" type="datetimeFigureOut">
              <a:rPr lang="pt-BR" smtClean="0"/>
              <a:t>20/03/2020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9461-65A2-4BE1-8EE8-A04B07363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0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EXECUÇÃO ORÇAMENTÁRIA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i="1" dirty="0" smtClean="0"/>
              <a:t>FEVEREIRO / 2020</a:t>
            </a:r>
            <a:endParaRPr lang="pt-BR" sz="3200" i="1" dirty="0"/>
          </a:p>
        </p:txBody>
      </p:sp>
    </p:spTree>
    <p:extLst>
      <p:ext uri="{BB962C8B-B14F-4D97-AF65-F5344CB8AC3E}">
        <p14:creationId xmlns:p14="http://schemas.microsoft.com/office/powerpoint/2010/main" val="13858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03" y="208534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72883" y="461226"/>
            <a:ext cx="5295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DESPESAS </a:t>
            </a:r>
            <a:r>
              <a:rPr lang="pt-BR" b="1" dirty="0" smtClean="0"/>
              <a:t>ADMINISTRATIVAS </a:t>
            </a:r>
            <a:r>
              <a:rPr lang="pt-BR" b="1" dirty="0"/>
              <a:t>– </a:t>
            </a:r>
            <a:r>
              <a:rPr lang="pt-BR" b="1" dirty="0" smtClean="0"/>
              <a:t>PARANAPREVIDÊNCIA</a:t>
            </a:r>
            <a:endParaRPr lang="pt-BR" b="1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149820"/>
              </p:ext>
            </p:extLst>
          </p:nvPr>
        </p:nvGraphicFramePr>
        <p:xfrm>
          <a:off x="1117600" y="1114777"/>
          <a:ext cx="10239022" cy="531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44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86102"/>
              </p:ext>
            </p:extLst>
          </p:nvPr>
        </p:nvGraphicFramePr>
        <p:xfrm>
          <a:off x="838200" y="1825625"/>
          <a:ext cx="4339160" cy="31896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93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417.727.000,00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baseline="0" dirty="0" smtClean="0"/>
                        <a:t>REALIZADO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  51.113.243,77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</a:t>
                      </a:r>
                      <a:r>
                        <a:rPr lang="pt-BR" sz="1600" baseline="0" dirty="0" smtClean="0"/>
                        <a:t> 366.613.756,23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32">
                <a:tc gridSpan="2">
                  <a:txBody>
                    <a:bodyPr/>
                    <a:lstStyle/>
                    <a:p>
                      <a:pPr algn="ctr"/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ATUALIZADO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R$ 1.860.560.000,00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308.187.272,06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1.552.372.727,64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029216" y="413452"/>
            <a:ext cx="1977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FUNDO </a:t>
            </a:r>
            <a:r>
              <a:rPr lang="pt-BR" b="1" dirty="0"/>
              <a:t>MILITAR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0" y="6341107"/>
            <a:ext cx="22800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GIAFI/Mar2020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630419"/>
              </p:ext>
            </p:extLst>
          </p:nvPr>
        </p:nvGraphicFramePr>
        <p:xfrm>
          <a:off x="5762564" y="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438370"/>
              </p:ext>
            </p:extLst>
          </p:nvPr>
        </p:nvGraphicFramePr>
        <p:xfrm>
          <a:off x="5773580" y="344424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98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0790"/>
              </p:ext>
            </p:extLst>
          </p:nvPr>
        </p:nvGraphicFramePr>
        <p:xfrm>
          <a:off x="838200" y="1825625"/>
          <a:ext cx="4339160" cy="31896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93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R$ 1.517.712.000,00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203.621.764,40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R$ 1.314.090.235,60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32">
                <a:tc gridSpan="2">
                  <a:txBody>
                    <a:bodyPr/>
                    <a:lstStyle/>
                    <a:p>
                      <a:pPr algn="ctr"/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ATUALIZADO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R$ 5.969.393.000,00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</a:t>
                      </a:r>
                      <a:r>
                        <a:rPr lang="pt-BR" sz="1600" baseline="0" dirty="0" smtClean="0"/>
                        <a:t>1.002.706.961,99</a:t>
                      </a:r>
                      <a:endParaRPr lang="pt-BR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R$ 4.966.686.038,01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04789" y="588817"/>
            <a:ext cx="1977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   FUNDO FINANCEIRO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65593" y="6469304"/>
            <a:ext cx="22800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GIAFI/Mar2020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083002"/>
              </p:ext>
            </p:extLst>
          </p:nvPr>
        </p:nvGraphicFramePr>
        <p:xfrm>
          <a:off x="6115886" y="344424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755378"/>
              </p:ext>
            </p:extLst>
          </p:nvPr>
        </p:nvGraphicFramePr>
        <p:xfrm>
          <a:off x="6115886" y="319489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83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08668"/>
              </p:ext>
            </p:extLst>
          </p:nvPr>
        </p:nvGraphicFramePr>
        <p:xfrm>
          <a:off x="838200" y="1825625"/>
          <a:ext cx="4339160" cy="298345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93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R$ 3.187.066.000,00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375.034.533,83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R$ 2.812.031.466,17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3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R$ 3.187.066.000,00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514.267.654,82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2.672.798.345,18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204580" y="425978"/>
            <a:ext cx="1977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FUNDO DE PREVIDÊNCIA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78118" y="6469304"/>
            <a:ext cx="22800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GIAFI/Mar2020</a:t>
            </a:r>
            <a:endParaRPr lang="pt-BR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922490"/>
              </p:ext>
            </p:extLst>
          </p:nvPr>
        </p:nvGraphicFramePr>
        <p:xfrm>
          <a:off x="5762564" y="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540696"/>
              </p:ext>
            </p:extLst>
          </p:nvPr>
        </p:nvGraphicFramePr>
        <p:xfrm>
          <a:off x="5840464" y="3367122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4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52324" y="340272"/>
            <a:ext cx="1096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/>
              <a:t>PECÚLIO</a:t>
            </a:r>
          </a:p>
        </p:txBody>
      </p:sp>
      <p:pic>
        <p:nvPicPr>
          <p:cNvPr id="3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37652"/>
              </p:ext>
            </p:extLst>
          </p:nvPr>
        </p:nvGraphicFramePr>
        <p:xfrm>
          <a:off x="1024833" y="1922105"/>
          <a:ext cx="4051020" cy="29556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96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9.783.000,00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0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1.289.977,21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8.493.022,79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4.817.000,00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aseline="0" dirty="0" smtClean="0"/>
                        <a:t>R$  1.000.000,00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 3.817.000,00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081792" y="6388399"/>
            <a:ext cx="22800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GIAFI/Mar2020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234492"/>
              </p:ext>
            </p:extLst>
          </p:nvPr>
        </p:nvGraphicFramePr>
        <p:xfrm>
          <a:off x="6115886" y="344424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75453"/>
              </p:ext>
            </p:extLst>
          </p:nvPr>
        </p:nvGraphicFramePr>
        <p:xfrm>
          <a:off x="6115886" y="229315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07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4496" y="340272"/>
            <a:ext cx="3253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/>
              <a:t>SERVENTUÁRIOS DA JUSTIÇA</a:t>
            </a:r>
            <a:endParaRPr lang="pt-BR" sz="2000" b="1" dirty="0"/>
          </a:p>
        </p:txBody>
      </p:sp>
      <p:pic>
        <p:nvPicPr>
          <p:cNvPr id="3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02297"/>
              </p:ext>
            </p:extLst>
          </p:nvPr>
        </p:nvGraphicFramePr>
        <p:xfrm>
          <a:off x="1024833" y="1922105"/>
          <a:ext cx="4051020" cy="29556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96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PROJETADO/ATUALIZADO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7.855.000,00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0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     748.344,24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7.106.655,76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PROJETADO/ATUALIZADO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R$ 52.401.000,00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REALIZADO</a:t>
                      </a:r>
                      <a:r>
                        <a:rPr lang="pt-BR" sz="1400" baseline="0" dirty="0" smtClean="0"/>
                        <a:t> ATÉ 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7.790.822,06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A REALIZAR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44.610.177,94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081792" y="6388399"/>
            <a:ext cx="22800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GIAFI/Mar2020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28063"/>
              </p:ext>
            </p:extLst>
          </p:nvPr>
        </p:nvGraphicFramePr>
        <p:xfrm>
          <a:off x="5762564" y="0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032467"/>
              </p:ext>
            </p:extLst>
          </p:nvPr>
        </p:nvGraphicFramePr>
        <p:xfrm>
          <a:off x="5818431" y="3363335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85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733733"/>
              </p:ext>
            </p:extLst>
          </p:nvPr>
        </p:nvGraphicFramePr>
        <p:xfrm>
          <a:off x="2197205" y="851339"/>
          <a:ext cx="8128000" cy="1097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84">
                <a:tc>
                  <a:txBody>
                    <a:bodyPr/>
                    <a:lstStyle/>
                    <a:p>
                      <a:r>
                        <a:rPr lang="pt-BR" dirty="0" smtClean="0"/>
                        <a:t>PROJETADO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R$ 87.290.000,00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8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REALIZADO</a:t>
                      </a:r>
                      <a:r>
                        <a:rPr lang="pt-BR" sz="1600" baseline="0" dirty="0" smtClean="0"/>
                        <a:t> ATÉ FEVEREIRO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R$ 14.299.987,87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84"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381857" y="457170"/>
            <a:ext cx="5220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RECEITAS ADMINISTRATIVAS </a:t>
            </a:r>
            <a:r>
              <a:rPr lang="pt-BR" b="1" dirty="0"/>
              <a:t>– PARANAPREVIDENCIA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469304"/>
            <a:ext cx="221137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/Mar2020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274891"/>
              </p:ext>
            </p:extLst>
          </p:nvPr>
        </p:nvGraphicFramePr>
        <p:xfrm>
          <a:off x="2856989" y="1614190"/>
          <a:ext cx="6076114" cy="169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85083"/>
              </p:ext>
            </p:extLst>
          </p:nvPr>
        </p:nvGraphicFramePr>
        <p:xfrm>
          <a:off x="1440873" y="3446607"/>
          <a:ext cx="9276183" cy="268528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177">
                <a:tc gridSpan="2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                          RECEITAS DA PARANAPREVIDÊNCIA                               </a:t>
                      </a:r>
                      <a:r>
                        <a:rPr lang="pt-BR" sz="1400" b="1" dirty="0" smtClean="0"/>
                        <a:t>Previsto/Atualizado</a:t>
                      </a:r>
                      <a:r>
                        <a:rPr lang="pt-BR" sz="1600" b="1" dirty="0" smtClean="0"/>
                        <a:t>         </a:t>
                      </a:r>
                      <a:r>
                        <a:rPr lang="pt-BR" sz="1400" b="1" dirty="0" smtClean="0"/>
                        <a:t>Executado até</a:t>
                      </a:r>
                      <a:r>
                        <a:rPr lang="pt-BR" sz="1400" b="1" baseline="0" dirty="0" smtClean="0"/>
                        <a:t> FEV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7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Taxa de Administração</a:t>
                      </a:r>
                      <a:r>
                        <a:rPr lang="pt-BR" sz="1600" baseline="0" dirty="0" smtClean="0"/>
                        <a:t> - PARANAPREVIDENCIA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          R$ 83.789.055,20          R$ 13.965.000,00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77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Remuneração dos Investimentos da PRPREV</a:t>
                      </a:r>
                      <a:endParaRPr lang="pt-BR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          R$ </a:t>
                      </a:r>
                      <a:r>
                        <a:rPr lang="pt-BR" sz="1600" baseline="0" dirty="0" smtClean="0"/>
                        <a:t>   1.300.000,00         </a:t>
                      </a:r>
                      <a:r>
                        <a:rPr lang="pt-BR" sz="1600" dirty="0" smtClean="0"/>
                        <a:t>R$          82.655,30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7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 labore – Administração Apólices de Seguro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          R$    </a:t>
                      </a:r>
                      <a:r>
                        <a:rPr lang="pt-BR" sz="1600" baseline="0" dirty="0" smtClean="0"/>
                        <a:t>1.213.000,00         </a:t>
                      </a:r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       187.655,97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/>
                      <a:r>
                        <a:rPr lang="pt-BR" sz="1600" b="0" dirty="0" smtClean="0"/>
                        <a:t>Recuperação com Fotocópias</a:t>
                      </a:r>
                      <a:r>
                        <a:rPr lang="pt-BR" sz="1600" b="0" baseline="0" dirty="0" smtClean="0"/>
                        <a:t>                                                                      R$           1.000,00</a:t>
                      </a:r>
                      <a:r>
                        <a:rPr lang="pt-BR" sz="1600" b="0" dirty="0" smtClean="0"/>
                        <a:t>          R$               374,43</a:t>
                      </a:r>
                      <a:endParaRPr lang="pt-BR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7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Recuperação com Plano de Saúde dos Funcionários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          R$           1.000,00     </a:t>
                      </a:r>
                      <a:r>
                        <a:rPr lang="pt-BR" sz="1600" baseline="0" dirty="0" smtClean="0"/>
                        <a:t>    </a:t>
                      </a:r>
                      <a:r>
                        <a:rPr lang="pt-BR" sz="1600" dirty="0" smtClean="0"/>
                        <a:t> R$</a:t>
                      </a:r>
                      <a:r>
                        <a:rPr lang="pt-BR" sz="1600" baseline="0" dirty="0" smtClean="0"/>
                        <a:t>               637,07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995"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Recuperação de Despesas Diversas</a:t>
                      </a:r>
                    </a:p>
                    <a:p>
                      <a:endParaRPr lang="pt-BR" sz="16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dirty="0" smtClean="0"/>
                        <a:t>                R$ </a:t>
                      </a:r>
                      <a:r>
                        <a:rPr lang="pt-BR" sz="1600" b="0" baseline="0" dirty="0" smtClean="0"/>
                        <a:t>      985.944,80          </a:t>
                      </a:r>
                      <a:r>
                        <a:rPr lang="pt-BR" sz="1600" b="0" dirty="0" smtClean="0"/>
                        <a:t>R$        63.665,10</a:t>
                      </a:r>
                    </a:p>
                    <a:p>
                      <a:r>
                        <a:rPr lang="pt-BR" sz="1600" b="0" dirty="0" smtClean="0"/>
                        <a:t>                </a:t>
                      </a:r>
                      <a:r>
                        <a:rPr lang="pt-BR" sz="1600" b="0" baseline="0" dirty="0" smtClean="0"/>
                        <a:t>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a em Logo Word.do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5" y="229315"/>
            <a:ext cx="1192212" cy="62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7477"/>
              </p:ext>
            </p:extLst>
          </p:nvPr>
        </p:nvGraphicFramePr>
        <p:xfrm>
          <a:off x="2156691" y="1270385"/>
          <a:ext cx="8128000" cy="1381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3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9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PROJETADO ATUALIZADO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 smtClean="0"/>
                    </a:p>
                    <a:p>
                      <a:r>
                        <a:rPr lang="pt-BR" b="0" dirty="0" smtClean="0"/>
                        <a:t>                  R$</a:t>
                      </a:r>
                      <a:r>
                        <a:rPr lang="pt-BR" b="0" baseline="0" dirty="0" smtClean="0"/>
                        <a:t> 96.760.950,22</a:t>
                      </a:r>
                      <a:endParaRPr lang="pt-BR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EMPENHADO</a:t>
                      </a:r>
                      <a:r>
                        <a:rPr lang="pt-BR" sz="1600" baseline="0" dirty="0" smtClean="0"/>
                        <a:t> ATÉ FEV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0" dirty="0" smtClean="0"/>
                        <a:t>                  R$ 39.120.529,25</a:t>
                      </a:r>
                      <a:endParaRPr lang="pt-B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SALDO</a:t>
                      </a:r>
                      <a:r>
                        <a:rPr lang="pt-BR" b="1" baseline="0" dirty="0" smtClean="0"/>
                        <a:t> A REALIZAR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  R$ 57.640.420,97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344285" y="457170"/>
            <a:ext cx="5295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DESPESAS ADMINISTRATIVAS </a:t>
            </a:r>
            <a:r>
              <a:rPr lang="pt-BR" b="1" dirty="0"/>
              <a:t>– PARANAPREVIDENCIA</a:t>
            </a: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350242"/>
              </p:ext>
            </p:extLst>
          </p:nvPr>
        </p:nvGraphicFramePr>
        <p:xfrm>
          <a:off x="2721908" y="2809145"/>
          <a:ext cx="6076114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6469304"/>
            <a:ext cx="221137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pt-B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Giafi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/Mar2020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5815" y="49190"/>
            <a:ext cx="10268652" cy="3186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1800" b="1" dirty="0" smtClean="0"/>
              <a:t>DESPESAS ADMINISTRATIVAS – PARANAPREVIDÊNCIA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76765"/>
              </p:ext>
            </p:extLst>
          </p:nvPr>
        </p:nvGraphicFramePr>
        <p:xfrm>
          <a:off x="639097" y="367878"/>
          <a:ext cx="10673983" cy="622150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92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548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R$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      Previsto ATU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                               Empenhado</a:t>
                      </a:r>
                      <a:r>
                        <a:rPr lang="pt-BR" sz="1400" baseline="0" dirty="0" smtClean="0"/>
                        <a:t> até FEV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SALDO (1-2)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6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Benefícios Assistenciais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4.148.958,00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   3.674.523,61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474.434,49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5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Vencim.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Vantagens Fixas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 Pessoal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33.237.938,00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4.787.545,51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28.450.392,49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Obrigações Patronais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7.958.857,00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476.421,05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7.482.435,95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9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Auxílio Transporte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147.486,00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16.862,32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130.623,68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6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Ressarcimento de Despesas de Pessoal Requisitado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162.969,00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  15.781,96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147.187,04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9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301.454,84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43.236,12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258.218,72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Passagens 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Desp.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 Locomoção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102.666,72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98.680,50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3.986,22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46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Consultoria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406.000,00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    3.150,00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402.850,00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2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Terceiros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P.F.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1.218.420,00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R$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133.970,08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1.082.449,92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3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 de Terceiros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P.J.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R$ 13.990.175,52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R$    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8.560.791,03</a:t>
                      </a:r>
                      <a:endParaRPr lang="pt-BR" sz="160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   5.429.384,49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Auxílio Alimentação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1.920.730,00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1.920.730,00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2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Obrigações Tributáveis e </a:t>
                      </a:r>
                      <a:r>
                        <a:rPr lang="pt-B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180.034,00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21.738,88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158.294,20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1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Sentenças Judiciais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  208.000,00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-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  208.000,00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63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Capital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        29.384,00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10.160.616,00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33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Indenizações e Restituições  </a:t>
                      </a:r>
                    </a:p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T.I. - PJ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                                                      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R$ 12.971.895,02</a:t>
                      </a:r>
                    </a:p>
                    <a:p>
                      <a:pPr algn="l" rtl="0" fontAlgn="ctr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9.615.366,12</a:t>
                      </a:r>
                    </a:p>
                    <a:p>
                      <a:pPr algn="l" rtl="0" fontAlgn="ctr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96.760.950,22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   12.971.895,02</a:t>
                      </a:r>
                    </a:p>
                    <a:p>
                      <a:pPr algn="l" rtl="0" fontAlgn="ctr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R$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6.363.219,27                     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</a:t>
                      </a: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39.120.529,25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          -</a:t>
                      </a: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3.251.546,85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57.640.420,97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0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13883</TotalTime>
  <Words>591</Words>
  <Application>Microsoft Office PowerPoint</Application>
  <PresentationFormat>Widescreen</PresentationFormat>
  <Paragraphs>194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EXECUÇÃO ORÇAMENTÁRIA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PARANAPERVIDENCIA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EXECUÇÃO ORÇAMENTÁRIA</dc:title>
  <dc:creator>Manuela Horst Cunha</dc:creator>
  <cp:lastModifiedBy>Adilson Marcondes Ribas</cp:lastModifiedBy>
  <cp:revision>1063</cp:revision>
  <cp:lastPrinted>2019-11-27T11:56:06Z</cp:lastPrinted>
  <dcterms:created xsi:type="dcterms:W3CDTF">2014-06-24T13:13:42Z</dcterms:created>
  <dcterms:modified xsi:type="dcterms:W3CDTF">2020-03-20T14:03:06Z</dcterms:modified>
</cp:coreProperties>
</file>